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9" r:id="rId6"/>
    <p:sldId id="258" r:id="rId7"/>
    <p:sldId id="260" r:id="rId8"/>
    <p:sldId id="265" r:id="rId9"/>
    <p:sldId id="264" r:id="rId10"/>
    <p:sldId id="261" r:id="rId11"/>
    <p:sldId id="268" r:id="rId12"/>
    <p:sldId id="263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D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6AD-21DF-4FA0-9170-064045D25C5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97E3-22ED-452C-BADA-AA9D6262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29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6AD-21DF-4FA0-9170-064045D25C5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97E3-22ED-452C-BADA-AA9D6262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15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6AD-21DF-4FA0-9170-064045D25C5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97E3-22ED-452C-BADA-AA9D6262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8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6AD-21DF-4FA0-9170-064045D25C5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97E3-22ED-452C-BADA-AA9D6262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6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6AD-21DF-4FA0-9170-064045D25C5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97E3-22ED-452C-BADA-AA9D6262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8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6AD-21DF-4FA0-9170-064045D25C5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97E3-22ED-452C-BADA-AA9D6262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4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6AD-21DF-4FA0-9170-064045D25C5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97E3-22ED-452C-BADA-AA9D6262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9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6AD-21DF-4FA0-9170-064045D25C5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97E3-22ED-452C-BADA-AA9D6262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0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6AD-21DF-4FA0-9170-064045D25C5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97E3-22ED-452C-BADA-AA9D6262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89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6AD-21DF-4FA0-9170-064045D25C5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97E3-22ED-452C-BADA-AA9D6262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53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6AD-21DF-4FA0-9170-064045D25C5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97E3-22ED-452C-BADA-AA9D6262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06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BD6AD-21DF-4FA0-9170-064045D25C5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97E3-22ED-452C-BADA-AA9D6262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47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Social Media Posts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Zolvix</a:t>
            </a:r>
            <a:r>
              <a:rPr lang="en-GB" dirty="0"/>
              <a:t> / worm campaign</a:t>
            </a:r>
          </a:p>
          <a:p>
            <a:r>
              <a:rPr lang="en-GB" dirty="0"/>
              <a:t>Illustrations of posts for customers to use</a:t>
            </a:r>
          </a:p>
          <a:p>
            <a:r>
              <a:rPr lang="en-GB" sz="1600" dirty="0"/>
              <a:t>(all images provided as jpegs for customers to use and text provided for them to copy and paste into their social platforms)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92010" y="6488934"/>
            <a:ext cx="1299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PM-UK-20-0409</a:t>
            </a:r>
          </a:p>
        </p:txBody>
      </p:sp>
    </p:spTree>
    <p:extLst>
      <p:ext uri="{BB962C8B-B14F-4D97-AF65-F5344CB8AC3E}">
        <p14:creationId xmlns:p14="http://schemas.microsoft.com/office/powerpoint/2010/main" val="272252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32288" y="312425"/>
            <a:ext cx="472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Testimonials…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9" y="1036752"/>
            <a:ext cx="4581525" cy="4714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34" y="4952514"/>
            <a:ext cx="4248150" cy="6000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0834" y="1757694"/>
            <a:ext cx="4245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Fira Sans" panose="020B0503050000020004" pitchFamily="34" charset="0"/>
              </a:rPr>
              <a:t>Sheep farmer Robert says  </a:t>
            </a:r>
            <a:r>
              <a:rPr lang="en-GB" sz="1000" dirty="0">
                <a:latin typeface="Fira Sans" panose="020B0503050000020004" pitchFamily="34" charset="0"/>
              </a:rPr>
              <a:t>““It’s all about taking charge before the problem, rather than trying to make a difference when it’s too late. ” </a:t>
            </a:r>
          </a:p>
          <a:p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Watch farmer Robert’s story on managing worms on his flock</a:t>
            </a:r>
            <a:endParaRPr lang="en-GB" sz="1000" i="1" dirty="0">
              <a:solidFill>
                <a:srgbClr val="F57D20"/>
              </a:solidFill>
              <a:latin typeface="Fira Sans" panose="020B05030500000200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3039" t="6365"/>
          <a:stretch/>
        </p:blipFill>
        <p:spPr>
          <a:xfrm>
            <a:off x="3296003" y="1208306"/>
            <a:ext cx="1580711" cy="579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34" y="1239604"/>
            <a:ext cx="1065684" cy="477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5"/>
          <a:stretch/>
        </p:blipFill>
        <p:spPr>
          <a:xfrm>
            <a:off x="700834" y="2598809"/>
            <a:ext cx="4131550" cy="22764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92010" y="6488934"/>
            <a:ext cx="1299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PM-UK-20-0409</a:t>
            </a:r>
          </a:p>
        </p:txBody>
      </p:sp>
    </p:spTree>
    <p:extLst>
      <p:ext uri="{BB962C8B-B14F-4D97-AF65-F5344CB8AC3E}">
        <p14:creationId xmlns:p14="http://schemas.microsoft.com/office/powerpoint/2010/main" val="3068266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32288" y="312425"/>
            <a:ext cx="472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General…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9" y="1036752"/>
            <a:ext cx="4581525" cy="4714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34" y="4952514"/>
            <a:ext cx="4248150" cy="6000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0834" y="1757694"/>
            <a:ext cx="424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Fira Sans" panose="020B0503050000020004" pitchFamily="34" charset="0"/>
              </a:rPr>
              <a:t>Checking dung samples from lambs can identify which parasite(s) might be causing a problem. Regular checks will also give advance warning of when worm numbers are getting high enough to slow down growth rates.  </a:t>
            </a:r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Watch how to do a FEC here…</a:t>
            </a:r>
            <a:endParaRPr lang="en-GB" sz="1000" i="1" dirty="0">
              <a:solidFill>
                <a:srgbClr val="F57D20"/>
              </a:solidFill>
              <a:latin typeface="Fira Sans" panose="020B05030500000200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3039" t="6365"/>
          <a:stretch/>
        </p:blipFill>
        <p:spPr>
          <a:xfrm>
            <a:off x="3296003" y="1208306"/>
            <a:ext cx="1580711" cy="579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34" y="1239604"/>
            <a:ext cx="1065684" cy="477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94" y="2460286"/>
            <a:ext cx="4281466" cy="24975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92010" y="6488934"/>
            <a:ext cx="1299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PM-UK-20-0409</a:t>
            </a:r>
          </a:p>
        </p:txBody>
      </p:sp>
    </p:spTree>
    <p:extLst>
      <p:ext uri="{BB962C8B-B14F-4D97-AF65-F5344CB8AC3E}">
        <p14:creationId xmlns:p14="http://schemas.microsoft.com/office/powerpoint/2010/main" val="31121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723" y="1123813"/>
            <a:ext cx="4581525" cy="47148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748" y="5039575"/>
            <a:ext cx="4248150" cy="6000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698748" y="1782757"/>
            <a:ext cx="424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Fira Sans" panose="020B0503050000020004" pitchFamily="34" charset="0"/>
              </a:rPr>
              <a:t>Unsure about how to take a Faecal Egg Count (FEC)? Watch the 36 second video here</a:t>
            </a:r>
            <a:r>
              <a:rPr lang="en-GB" sz="1000" i="1" dirty="0">
                <a:latin typeface="Fira Sans" panose="020B0503050000020004" pitchFamily="34" charset="0"/>
              </a:rPr>
              <a:t>. </a:t>
            </a:r>
            <a:br>
              <a:rPr lang="en-GB" sz="1000" i="1" dirty="0">
                <a:latin typeface="Fira Sans" panose="020B0503050000020004" pitchFamily="34" charset="0"/>
              </a:rPr>
            </a:br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www.farmanimalhealth.co.uk/sheep/sheep-worms/faecal-egg-counts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549" y="2440237"/>
            <a:ext cx="4281466" cy="24975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2288" y="312425"/>
            <a:ext cx="472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To Videos….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63039" t="6365"/>
          <a:stretch/>
        </p:blipFill>
        <p:spPr>
          <a:xfrm>
            <a:off x="8326344" y="1243581"/>
            <a:ext cx="1580711" cy="579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175" y="1274879"/>
            <a:ext cx="1065684" cy="4777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76783" y="1123813"/>
            <a:ext cx="4581525" cy="4714875"/>
            <a:chOff x="776783" y="1123813"/>
            <a:chExt cx="4581525" cy="471487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6783" y="1123813"/>
              <a:ext cx="4581525" cy="471487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6808" y="5039575"/>
              <a:ext cx="4248150" cy="60007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06808" y="1782757"/>
              <a:ext cx="4245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Fira Sans" panose="020B0503050000020004" pitchFamily="34" charset="0"/>
                </a:rPr>
                <a:t>Calibrating any drench applicator is important before dosing. Watch this 1.15min video on calibration and administration of </a:t>
              </a:r>
              <a:r>
                <a:rPr lang="en-GB" sz="1000" dirty="0" err="1">
                  <a:latin typeface="Fira Sans" panose="020B0503050000020004" pitchFamily="34" charset="0"/>
                </a:rPr>
                <a:t>Zolvix</a:t>
              </a:r>
              <a:r>
                <a:rPr lang="en-GB" sz="1000" i="1" dirty="0">
                  <a:latin typeface="Fira Sans" panose="020B0503050000020004" pitchFamily="34" charset="0"/>
                </a:rPr>
                <a:t>. </a:t>
              </a:r>
              <a:br>
                <a:rPr lang="en-GB" sz="1000" i="1" dirty="0">
                  <a:latin typeface="Fira Sans" panose="020B0503050000020004" pitchFamily="34" charset="0"/>
                </a:rPr>
              </a:br>
              <a:r>
                <a:rPr lang="en-GB" sz="1000" b="1" i="1" dirty="0">
                  <a:solidFill>
                    <a:srgbClr val="F57D20"/>
                  </a:solidFill>
                  <a:latin typeface="Fira Sans" panose="020B0503050000020004" pitchFamily="34" charset="0"/>
                </a:rPr>
                <a:t>Watch the video here: www.farmanimalhealth.co.uk/sheep/sheep-worms/optiline-drencher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5609" y="2415275"/>
              <a:ext cx="4276725" cy="252850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63039" t="6365"/>
            <a:stretch/>
          </p:blipFill>
          <p:spPr>
            <a:xfrm>
              <a:off x="3503466" y="1237560"/>
              <a:ext cx="1580711" cy="57972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8297" y="1268858"/>
              <a:ext cx="1065684" cy="47772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0892010" y="6488934"/>
            <a:ext cx="1299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PM-UK-20-0409</a:t>
            </a:r>
          </a:p>
        </p:txBody>
      </p:sp>
    </p:spTree>
    <p:extLst>
      <p:ext uri="{BB962C8B-B14F-4D97-AF65-F5344CB8AC3E}">
        <p14:creationId xmlns:p14="http://schemas.microsoft.com/office/powerpoint/2010/main" val="110479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76" y="1167370"/>
            <a:ext cx="4581525" cy="4714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01" y="5083132"/>
            <a:ext cx="4248150" cy="6000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6601" y="1888312"/>
            <a:ext cx="4245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Fira Sans" panose="020B0503050000020004" pitchFamily="34" charset="0"/>
              </a:rPr>
              <a:t>Worm Wisdoms: Understand the worm challenge through the year</a:t>
            </a:r>
            <a:r>
              <a:rPr lang="en-GB" sz="1000" i="1" dirty="0">
                <a:latin typeface="Fira Sans" panose="020B0503050000020004" pitchFamily="34" charset="0"/>
              </a:rPr>
              <a:t>. </a:t>
            </a:r>
          </a:p>
          <a:p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Ask your vet or animal health advisor or click here to find out more https://farmanimalhealth.co.uk/sheep/sheep-worms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34" y="2739928"/>
            <a:ext cx="4306459" cy="233449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32288" y="312425"/>
            <a:ext cx="472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Worm wisdoms….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753" y="1182097"/>
            <a:ext cx="4581525" cy="47148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78" y="5097859"/>
            <a:ext cx="4248150" cy="6000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981778" y="1903039"/>
            <a:ext cx="42455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Fira Sans" panose="020B0503050000020004" pitchFamily="34" charset="0"/>
              </a:rPr>
              <a:t>Worm Wisdoms: Sheep develop immunity against the major worms in the UK at around one year of age and can then normally withstand a roundworm infection without the need for treatment. </a:t>
            </a:r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Ask your vet or animal health advisor for more information or visit https://farmanimalhealth.co.uk/sheep/sheep-worms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/>
          <a:srcRect t="7036" b="9458"/>
          <a:stretch/>
        </p:blipFill>
        <p:spPr>
          <a:xfrm>
            <a:off x="5981778" y="2739928"/>
            <a:ext cx="4195321" cy="2357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63039" t="6365"/>
          <a:stretch/>
        </p:blipFill>
        <p:spPr>
          <a:xfrm>
            <a:off x="8600296" y="1294259"/>
            <a:ext cx="1580711" cy="579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5127" y="1325557"/>
            <a:ext cx="1065684" cy="477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63039" t="6365"/>
          <a:stretch/>
        </p:blipFill>
        <p:spPr>
          <a:xfrm>
            <a:off x="3621770" y="1288238"/>
            <a:ext cx="1580711" cy="5797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601" y="1319536"/>
            <a:ext cx="1065684" cy="4777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92010" y="6488934"/>
            <a:ext cx="1299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PM-UK-20-0409</a:t>
            </a:r>
          </a:p>
        </p:txBody>
      </p:sp>
    </p:spTree>
    <p:extLst>
      <p:ext uri="{BB962C8B-B14F-4D97-AF65-F5344CB8AC3E}">
        <p14:creationId xmlns:p14="http://schemas.microsoft.com/office/powerpoint/2010/main" val="258266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32288" y="312425"/>
            <a:ext cx="472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Mid-late season….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49" y="1210924"/>
            <a:ext cx="4581525" cy="47148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74" y="5126686"/>
            <a:ext cx="4248150" cy="6000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00474" y="1931866"/>
            <a:ext cx="4245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Fira Sans" panose="020B0503050000020004" pitchFamily="34" charset="0"/>
              </a:rPr>
              <a:t>Are you realising your lambs’ growth potential?</a:t>
            </a:r>
          </a:p>
          <a:p>
            <a:r>
              <a:rPr lang="en-GB" sz="1000" dirty="0">
                <a:latin typeface="Fira Sans" panose="020B0503050000020004" pitchFamily="34" charset="0"/>
              </a:rPr>
              <a:t>Resistant worms that have survived earlier treatments risk limiting performance. For productivity now and in the future, ask in store today to plan your lamb break dose. </a:t>
            </a:r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Find out more www.farmanimalhealth.co.uk/sheep/sheep-worms/zolvix-break-dose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766" y="2946675"/>
            <a:ext cx="4245526" cy="21800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232" y="1210924"/>
            <a:ext cx="4581525" cy="4714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257" y="5126686"/>
            <a:ext cx="4248150" cy="6000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63039" t="6365"/>
          <a:stretch/>
        </p:blipFill>
        <p:spPr>
          <a:xfrm>
            <a:off x="8677072" y="1352145"/>
            <a:ext cx="1580711" cy="5797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1903" y="1383443"/>
            <a:ext cx="1065684" cy="477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039" t="6365"/>
          <a:stretch/>
        </p:blipFill>
        <p:spPr>
          <a:xfrm>
            <a:off x="3611001" y="1346124"/>
            <a:ext cx="1580711" cy="579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832" y="1377422"/>
            <a:ext cx="1065684" cy="477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12257" y="1931866"/>
            <a:ext cx="42455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Fira Sans" panose="020B0503050000020004" pitchFamily="34" charset="0"/>
              </a:rPr>
              <a:t>What are </a:t>
            </a:r>
            <a:r>
              <a:rPr lang="en-GB" sz="1000" b="1">
                <a:latin typeface="Fira Sans" panose="020B0503050000020004" pitchFamily="34" charset="0"/>
              </a:rPr>
              <a:t>the long </a:t>
            </a:r>
            <a:r>
              <a:rPr lang="en-GB" sz="1000" b="1" dirty="0">
                <a:latin typeface="Fira Sans" panose="020B0503050000020004" pitchFamily="34" charset="0"/>
              </a:rPr>
              <a:t>term benefits of a mid-late season break dose for your lambs?</a:t>
            </a:r>
          </a:p>
          <a:p>
            <a:r>
              <a:rPr lang="en-GB" sz="1000" dirty="0">
                <a:latin typeface="Fira Sans" panose="020B0503050000020004" pitchFamily="34" charset="0"/>
              </a:rPr>
              <a:t>By removing the worms left behind, the number of resistant eggs reaching the pasture in the autumn are minimised. </a:t>
            </a:r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Find out more www.farmanimalhealth.co.uk/sheep/sheep-worms/zolvix-break-dose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t="934" r="29020" b="-934"/>
          <a:stretch/>
        </p:blipFill>
        <p:spPr>
          <a:xfrm>
            <a:off x="6012257" y="2956104"/>
            <a:ext cx="4217649" cy="20835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92010" y="6488934"/>
            <a:ext cx="1299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PM-UK-20-0409</a:t>
            </a:r>
          </a:p>
        </p:txBody>
      </p:sp>
    </p:spTree>
    <p:extLst>
      <p:ext uri="{BB962C8B-B14F-4D97-AF65-F5344CB8AC3E}">
        <p14:creationId xmlns:p14="http://schemas.microsoft.com/office/powerpoint/2010/main" val="167226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32288" y="312425"/>
            <a:ext cx="472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Mid-late season….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49" y="1210924"/>
            <a:ext cx="4581525" cy="47148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74" y="5126686"/>
            <a:ext cx="4248150" cy="6000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00474" y="1931866"/>
            <a:ext cx="424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Fira Sans" panose="020B0503050000020004" pitchFamily="34" charset="0"/>
              </a:rPr>
              <a:t>Worm wisdoms.</a:t>
            </a:r>
            <a:r>
              <a:rPr lang="en-GB" sz="1000" dirty="0">
                <a:latin typeface="Fira Sans" panose="020B0503050000020004" pitchFamily="34" charset="0"/>
              </a:rPr>
              <a:t> Managing the gut round worm burden in lambs is essential if lambs are to grow well. </a:t>
            </a:r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Find out more about www.farmanimalhealth.co.uk/sheep/sheep-worms/zolvix-break-dose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766" y="2946675"/>
            <a:ext cx="4245526" cy="21800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232" y="1210924"/>
            <a:ext cx="4581525" cy="4714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257" y="5126686"/>
            <a:ext cx="4248150" cy="6000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63039" t="6365"/>
          <a:stretch/>
        </p:blipFill>
        <p:spPr>
          <a:xfrm>
            <a:off x="8677072" y="1352145"/>
            <a:ext cx="1580711" cy="5797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1903" y="1383443"/>
            <a:ext cx="1065684" cy="477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039" t="6365"/>
          <a:stretch/>
        </p:blipFill>
        <p:spPr>
          <a:xfrm>
            <a:off x="3611001" y="1346124"/>
            <a:ext cx="1580711" cy="579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832" y="1377422"/>
            <a:ext cx="1065684" cy="477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12257" y="1931866"/>
            <a:ext cx="42455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Fira Sans" panose="020B0503050000020004" pitchFamily="34" charset="0"/>
              </a:rPr>
              <a:t>Clearing out leftover worms with a mid-late season break dose will allow lambs to hit their growth potential as well as helping to slow the development of resistance to the older three groups of wormers. </a:t>
            </a:r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Find out more www.farmanimalhealth.co.uk/sheep/sheep-worms/zolvix-break-dose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t="934" r="29020" b="-934"/>
          <a:stretch/>
        </p:blipFill>
        <p:spPr>
          <a:xfrm>
            <a:off x="6012257" y="2956104"/>
            <a:ext cx="4217649" cy="20835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92010" y="6488934"/>
            <a:ext cx="1299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PM-UK-20-0409</a:t>
            </a:r>
          </a:p>
        </p:txBody>
      </p:sp>
    </p:spTree>
    <p:extLst>
      <p:ext uri="{BB962C8B-B14F-4D97-AF65-F5344CB8AC3E}">
        <p14:creationId xmlns:p14="http://schemas.microsoft.com/office/powerpoint/2010/main" val="387858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32288" y="312425"/>
            <a:ext cx="472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Mid-late season….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49" y="1210924"/>
            <a:ext cx="4581525" cy="47148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74" y="5126686"/>
            <a:ext cx="4248150" cy="6000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00474" y="1931866"/>
            <a:ext cx="4245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Fira Sans" panose="020B0503050000020004" pitchFamily="34" charset="0"/>
              </a:rPr>
              <a:t>Worm wisdoms. </a:t>
            </a:r>
            <a:r>
              <a:rPr lang="en-GB" sz="1000" dirty="0">
                <a:latin typeface="Fira Sans" panose="020B0503050000020004" pitchFamily="34" charset="0"/>
              </a:rPr>
              <a:t>Resistant worms that have survived earlier treatments risk limiting lamb performance. For productivity now and in the future, ask your animal health advisor about </a:t>
            </a:r>
            <a:r>
              <a:rPr lang="en-GB" sz="1000" dirty="0" err="1">
                <a:latin typeface="Fira Sans" panose="020B0503050000020004" pitchFamily="34" charset="0"/>
              </a:rPr>
              <a:t>Zolvix</a:t>
            </a:r>
            <a:r>
              <a:rPr lang="en-GB" sz="1000" dirty="0">
                <a:latin typeface="Fira Sans" panose="020B0503050000020004" pitchFamily="34" charset="0"/>
              </a:rPr>
              <a:t> as a mid-late season break dose for your lambs. </a:t>
            </a:r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Find out more www.farmanimalhealth.co.uk/sheep/sheep-worms/zolvix-break-dose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766" y="2946675"/>
            <a:ext cx="4245526" cy="21800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232" y="1210924"/>
            <a:ext cx="4581525" cy="4714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257" y="5126686"/>
            <a:ext cx="4248150" cy="6000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63039" t="6365"/>
          <a:stretch/>
        </p:blipFill>
        <p:spPr>
          <a:xfrm>
            <a:off x="8677072" y="1352145"/>
            <a:ext cx="1580711" cy="57972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012257" y="1931866"/>
            <a:ext cx="42455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Fira Sans" panose="020B0503050000020004" pitchFamily="34" charset="0"/>
              </a:rPr>
              <a:t>Worm wisdoms. </a:t>
            </a:r>
            <a:r>
              <a:rPr lang="en-GB" sz="1000" dirty="0">
                <a:latin typeface="Fira Sans" panose="020B0503050000020004" pitchFamily="34" charset="0"/>
              </a:rPr>
              <a:t>Wondering what the benefit of doing a mid-late season break dose for your lambs using the 4-AD (</a:t>
            </a:r>
            <a:r>
              <a:rPr lang="en-GB" sz="1000" dirty="0" err="1">
                <a:latin typeface="Fira Sans" panose="020B0503050000020004" pitchFamily="34" charset="0"/>
              </a:rPr>
              <a:t>Zolvix</a:t>
            </a:r>
            <a:r>
              <a:rPr lang="en-GB" sz="1000" dirty="0">
                <a:latin typeface="Fira Sans" panose="020B0503050000020004" pitchFamily="34" charset="0"/>
              </a:rPr>
              <a:t>) wormer? Ask your animal health advisor now or </a:t>
            </a:r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find out more at</a:t>
            </a:r>
            <a:b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</a:br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www.farmanimalhealth.co.uk/sheep/sheep-worms/zolvix-break-dose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1903" y="1383443"/>
            <a:ext cx="1065684" cy="477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039" t="6365"/>
          <a:stretch/>
        </p:blipFill>
        <p:spPr>
          <a:xfrm>
            <a:off x="3611001" y="1346124"/>
            <a:ext cx="1580711" cy="579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832" y="1377422"/>
            <a:ext cx="1065684" cy="477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892010" y="6488934"/>
            <a:ext cx="1299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PM-UK-20-0409</a:t>
            </a:r>
          </a:p>
        </p:txBody>
      </p:sp>
    </p:spTree>
    <p:extLst>
      <p:ext uri="{BB962C8B-B14F-4D97-AF65-F5344CB8AC3E}">
        <p14:creationId xmlns:p14="http://schemas.microsoft.com/office/powerpoint/2010/main" val="246810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32288" y="312425"/>
            <a:ext cx="472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Farm protection….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9" y="1036752"/>
            <a:ext cx="4581525" cy="4714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34" y="4952514"/>
            <a:ext cx="4248150" cy="6000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0834" y="1757694"/>
            <a:ext cx="4245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Fira Sans" panose="020B0503050000020004" pitchFamily="34" charset="0"/>
              </a:rPr>
              <a:t>Are you welcoming resistant worms to your farm?</a:t>
            </a:r>
          </a:p>
          <a:p>
            <a:r>
              <a:rPr lang="en-GB" sz="1000" dirty="0">
                <a:latin typeface="Fira Sans" panose="020B0503050000020004" pitchFamily="34" charset="0"/>
              </a:rPr>
              <a:t>New sheep potentially carry resistant worms, no matter how healthy they look. Protect your farm – plan your </a:t>
            </a:r>
            <a:r>
              <a:rPr lang="en-GB" sz="1000" dirty="0" err="1">
                <a:latin typeface="Fira Sans" panose="020B0503050000020004" pitchFamily="34" charset="0"/>
              </a:rPr>
              <a:t>Zolvix</a:t>
            </a:r>
            <a:r>
              <a:rPr lang="en-GB" sz="1000" dirty="0">
                <a:latin typeface="Fira Sans" panose="020B0503050000020004" pitchFamily="34" charset="0"/>
              </a:rPr>
              <a:t> dose for all incoming sheep.</a:t>
            </a:r>
          </a:p>
          <a:p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Find out more https://farmanimalhealth.co.uk/sheep/sheep-worms/zolvix-quarantine-dose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509" y="2785495"/>
            <a:ext cx="3480086" cy="2167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63039" t="6365"/>
          <a:stretch/>
        </p:blipFill>
        <p:spPr>
          <a:xfrm>
            <a:off x="3296003" y="1208306"/>
            <a:ext cx="1580711" cy="579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834" y="1239604"/>
            <a:ext cx="1065684" cy="477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413" y="1111331"/>
            <a:ext cx="4581525" cy="4714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438" y="5027093"/>
            <a:ext cx="4248150" cy="600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89438" y="1832273"/>
            <a:ext cx="42455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Fira Sans" panose="020B0503050000020004" pitchFamily="34" charset="0"/>
              </a:rPr>
              <a:t>Are you bringing sheep onto your farm?</a:t>
            </a:r>
          </a:p>
          <a:p>
            <a:r>
              <a:rPr lang="en-GB" sz="1000" dirty="0">
                <a:latin typeface="Fira Sans" panose="020B0503050000020004" pitchFamily="34" charset="0"/>
              </a:rPr>
              <a:t>Then remember to protect your farm and do a farm protection quarantine treatment including </a:t>
            </a:r>
            <a:r>
              <a:rPr lang="en-GB" sz="1000" dirty="0" err="1">
                <a:latin typeface="Fira Sans" panose="020B0503050000020004" pitchFamily="34" charset="0"/>
              </a:rPr>
              <a:t>Zolvix</a:t>
            </a:r>
            <a:r>
              <a:rPr lang="en-GB" sz="1000" dirty="0">
                <a:latin typeface="Fira Sans" panose="020B0503050000020004" pitchFamily="34" charset="0"/>
              </a:rPr>
              <a:t> (4AD) wormer.</a:t>
            </a:r>
          </a:p>
          <a:p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Find out more https://farmanimalhealth.co.uk/sheep/sheep-worms/zolvix-quarantine-dose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63039" t="6365"/>
          <a:stretch/>
        </p:blipFill>
        <p:spPr>
          <a:xfrm>
            <a:off x="8584607" y="1282885"/>
            <a:ext cx="1580711" cy="5797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438" y="1314183"/>
            <a:ext cx="1065684" cy="477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b="29309"/>
          <a:stretch/>
        </p:blipFill>
        <p:spPr>
          <a:xfrm>
            <a:off x="5962506" y="2781372"/>
            <a:ext cx="4202812" cy="22091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892010" y="6488934"/>
            <a:ext cx="1299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PM-UK-20-0409</a:t>
            </a:r>
          </a:p>
        </p:txBody>
      </p:sp>
    </p:spTree>
    <p:extLst>
      <p:ext uri="{BB962C8B-B14F-4D97-AF65-F5344CB8AC3E}">
        <p14:creationId xmlns:p14="http://schemas.microsoft.com/office/powerpoint/2010/main" val="137129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32288" y="312425"/>
            <a:ext cx="472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Farm protection….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9" y="1036752"/>
            <a:ext cx="4581525" cy="4714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34" y="4952514"/>
            <a:ext cx="4248150" cy="6000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0834" y="1757694"/>
            <a:ext cx="4245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Fira Sans" panose="020B0503050000020004" pitchFamily="34" charset="0"/>
              </a:rPr>
              <a:t>Are you welcoming resistant worms to your farm?</a:t>
            </a:r>
          </a:p>
          <a:p>
            <a:r>
              <a:rPr lang="en-GB" sz="1000" dirty="0">
                <a:latin typeface="Fira Sans" panose="020B0503050000020004" pitchFamily="34" charset="0"/>
              </a:rPr>
              <a:t>Even the healthiest sheep can bring in resistant worms. Don’t take the risk – always do a farm protection (quarantine) treatment on any incoming sheep including </a:t>
            </a:r>
            <a:r>
              <a:rPr lang="en-GB" sz="1000" dirty="0" err="1">
                <a:latin typeface="Fira Sans" panose="020B0503050000020004" pitchFamily="34" charset="0"/>
              </a:rPr>
              <a:t>Zolvix</a:t>
            </a:r>
            <a:r>
              <a:rPr lang="en-GB" sz="1000" dirty="0">
                <a:latin typeface="Fira Sans" panose="020B0503050000020004" pitchFamily="34" charset="0"/>
              </a:rPr>
              <a:t> for worm control.</a:t>
            </a:r>
          </a:p>
          <a:p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Find out more www.farmanimalhealth.co.uk/sheep/sheep-worms/zolvix-quarantine-dose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509" y="2785495"/>
            <a:ext cx="3480086" cy="2167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63039" t="6365"/>
          <a:stretch/>
        </p:blipFill>
        <p:spPr>
          <a:xfrm>
            <a:off x="3296003" y="1208306"/>
            <a:ext cx="1580711" cy="579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834" y="1239604"/>
            <a:ext cx="1065684" cy="477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92010" y="6488934"/>
            <a:ext cx="1299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PM-UK-20-0409</a:t>
            </a:r>
          </a:p>
        </p:txBody>
      </p:sp>
    </p:spTree>
    <p:extLst>
      <p:ext uri="{BB962C8B-B14F-4D97-AF65-F5344CB8AC3E}">
        <p14:creationId xmlns:p14="http://schemas.microsoft.com/office/powerpoint/2010/main" val="258272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32288" y="312425"/>
            <a:ext cx="472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Testimonials…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9" y="1036752"/>
            <a:ext cx="4581525" cy="4714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34" y="4952514"/>
            <a:ext cx="4248150" cy="6000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0834" y="1757694"/>
            <a:ext cx="424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Fira Sans" panose="020B0503050000020004" pitchFamily="34" charset="0"/>
              </a:rPr>
              <a:t>Sheep farmer Simon says  </a:t>
            </a:r>
            <a:r>
              <a:rPr lang="en-GB" sz="1000" dirty="0">
                <a:latin typeface="Fira Sans" panose="020B0503050000020004" pitchFamily="34" charset="0"/>
              </a:rPr>
              <a:t>“Managing worm burden is essential for our pasture and flock. Following weaning we assess worm burdens. We dose with </a:t>
            </a:r>
            <a:r>
              <a:rPr lang="en-GB" sz="1000" dirty="0" err="1">
                <a:latin typeface="Fira Sans" panose="020B0503050000020004" pitchFamily="34" charset="0"/>
              </a:rPr>
              <a:t>Zolvix</a:t>
            </a:r>
            <a:r>
              <a:rPr lang="en-GB" sz="1000" dirty="0">
                <a:latin typeface="Fira Sans" panose="020B0503050000020004" pitchFamily="34" charset="0"/>
              </a:rPr>
              <a:t> on our farm for maximum worm kill.” </a:t>
            </a:r>
          </a:p>
          <a:p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Watch farmer Simon’s story on managing worms on his flock</a:t>
            </a:r>
            <a:endParaRPr lang="en-GB" sz="1000" i="1" dirty="0">
              <a:solidFill>
                <a:srgbClr val="F57D20"/>
              </a:solidFill>
              <a:latin typeface="Fira Sans" panose="020B05030500000200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3039" t="6365"/>
          <a:stretch/>
        </p:blipFill>
        <p:spPr>
          <a:xfrm>
            <a:off x="3296003" y="1208306"/>
            <a:ext cx="1580711" cy="579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34" y="1239604"/>
            <a:ext cx="1065684" cy="477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413" y="1111331"/>
            <a:ext cx="4581525" cy="4714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438" y="5027093"/>
            <a:ext cx="4248150" cy="600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89438" y="1832273"/>
            <a:ext cx="4245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Fira Sans" panose="020B0503050000020004" pitchFamily="34" charset="0"/>
              </a:rPr>
              <a:t>Sheep farmer Rob says </a:t>
            </a:r>
            <a:r>
              <a:rPr lang="en-GB" sz="1000" dirty="0">
                <a:latin typeface="Fira Sans" panose="020B0503050000020004" pitchFamily="34" charset="0"/>
              </a:rPr>
              <a:t>“Keeping the flock in top condition is important to us – and results show that </a:t>
            </a:r>
            <a:r>
              <a:rPr lang="en-GB" sz="1000" dirty="0" err="1">
                <a:latin typeface="Fira Sans" panose="020B0503050000020004" pitchFamily="34" charset="0"/>
              </a:rPr>
              <a:t>Zolvix</a:t>
            </a:r>
            <a:r>
              <a:rPr lang="en-GB" sz="1000" dirty="0">
                <a:latin typeface="Fira Sans" panose="020B0503050000020004" pitchFamily="34" charset="0"/>
              </a:rPr>
              <a:t> clearly reduces worm burden. We believe its use is essential for the flock’s health, welfare and performance” </a:t>
            </a:r>
            <a:r>
              <a:rPr lang="en-GB" sz="1000" b="1" i="1" dirty="0">
                <a:solidFill>
                  <a:srgbClr val="F57D20"/>
                </a:solidFill>
                <a:latin typeface="Fira Sans" panose="020B0503050000020004" pitchFamily="34" charset="0"/>
              </a:rPr>
              <a:t>Click here to watch farmer Rob’s story on managing his farm’s worm burden www.farmanimalhealth.co.uk/testimonial </a:t>
            </a:r>
          </a:p>
          <a:p>
            <a:endParaRPr lang="en-GB" sz="1000" i="1" dirty="0">
              <a:solidFill>
                <a:srgbClr val="F57D20"/>
              </a:solidFill>
              <a:latin typeface="Fira Sans" panose="020B05030500000200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63039" t="6365"/>
          <a:stretch/>
        </p:blipFill>
        <p:spPr>
          <a:xfrm>
            <a:off x="8584607" y="1282885"/>
            <a:ext cx="1580711" cy="5797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438" y="1314183"/>
            <a:ext cx="1065684" cy="477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62" y="2438266"/>
            <a:ext cx="4245526" cy="2557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t="9098"/>
          <a:stretch/>
        </p:blipFill>
        <p:spPr>
          <a:xfrm>
            <a:off x="6024261" y="2677752"/>
            <a:ext cx="4175880" cy="23180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892010" y="6488934"/>
            <a:ext cx="1299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PM-UK-20-0409</a:t>
            </a:r>
          </a:p>
        </p:txBody>
      </p:sp>
    </p:spTree>
    <p:extLst>
      <p:ext uri="{BB962C8B-B14F-4D97-AF65-F5344CB8AC3E}">
        <p14:creationId xmlns:p14="http://schemas.microsoft.com/office/powerpoint/2010/main" val="2687767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33FB07B2E6C940B3E635FFBBEF6AA1" ma:contentTypeVersion="13" ma:contentTypeDescription="Create a new document." ma:contentTypeScope="" ma:versionID="31133f0f6ffe899eedb830ce6b4d27e7">
  <xsd:schema xmlns:xsd="http://www.w3.org/2001/XMLSchema" xmlns:xs="http://www.w3.org/2001/XMLSchema" xmlns:p="http://schemas.microsoft.com/office/2006/metadata/properties" xmlns:ns3="7bb772a7-ed6f-4d68-b094-9bd50e3d2d20" xmlns:ns4="b585a96f-9d40-433a-b199-e219647fadda" targetNamespace="http://schemas.microsoft.com/office/2006/metadata/properties" ma:root="true" ma:fieldsID="3d52ffff8eb0644621d992369454eafc" ns3:_="" ns4:_="">
    <xsd:import namespace="7bb772a7-ed6f-4d68-b094-9bd50e3d2d20"/>
    <xsd:import namespace="b585a96f-9d40-433a-b199-e219647fad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772a7-ed6f-4d68-b094-9bd50e3d2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5a96f-9d40-433a-b199-e219647fadd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2D1821-6898-4BA7-AF80-557D0499E4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4CBE84-05AB-436B-BD3B-A258EA5EC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b772a7-ed6f-4d68-b094-9bd50e3d2d20"/>
    <ds:schemaRef ds:uri="b585a96f-9d40-433a-b199-e219647fad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C50D7A-0C1B-4506-B416-AD10A1C5B88E}">
  <ds:schemaRefs>
    <ds:schemaRef ds:uri="http://purl.org/dc/dcmitype/"/>
    <ds:schemaRef ds:uri="http://purl.org/dc/elements/1.1/"/>
    <ds:schemaRef ds:uri="http://schemas.microsoft.com/office/infopath/2007/PartnerControls"/>
    <ds:schemaRef ds:uri="7bb772a7-ed6f-4d68-b094-9bd50e3d2d20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585a96f-9d40-433a-b199-e219647fadd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891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Fira Sans</vt:lpstr>
      <vt:lpstr>Office Theme</vt:lpstr>
      <vt:lpstr>Social Media Posts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Eli Lilly and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Openshaw</dc:creator>
  <cp:lastModifiedBy>Aidan Carter</cp:lastModifiedBy>
  <cp:revision>30</cp:revision>
  <dcterms:created xsi:type="dcterms:W3CDTF">2020-06-10T13:58:45Z</dcterms:created>
  <dcterms:modified xsi:type="dcterms:W3CDTF">2022-08-24T10:07:30Z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0x0101008A33FB07B2E6C940B3E635FFBBEF6AA1</vt:lpwstr>
  </property>
</Properties>
</file>